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5" r:id="rId6"/>
    <p:sldId id="264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0000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27A4D-41F2-4FA5-B2A8-87FAF9FEB5BA}" v="911" dt="2024-01-11T16:52:19.367"/>
    <p1510:client id="{BC10546C-0377-482F-8087-22420B04A7B8}" v="1168" dt="2024-01-11T18:12:27.641"/>
    <p1510:client id="{D05FE13C-2E43-9E49-B00D-2E6FD045938E}" v="966" dt="2024-01-11T18:05:28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308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996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MP, LR, MT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Brain Lesion Segmentation </a:t>
            </a:r>
          </a:p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in MRI Images</a:t>
            </a:r>
            <a:endParaRPr lang="it-IT" sz="3600" dirty="0">
              <a:latin typeface="+mj-lt"/>
            </a:endParaRP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  <a:latin typeface="+mj-lt"/>
              </a:rPr>
              <a:t>Group Number: 17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Mattia Pezzano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Luca Ricco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Maurizio Tirabassi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Introduction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7A8163-40B8-A7EE-AA78-681701D04B5B}"/>
              </a:ext>
            </a:extLst>
          </p:cNvPr>
          <p:cNvSpPr txBox="1"/>
          <p:nvPr/>
        </p:nvSpPr>
        <p:spPr>
          <a:xfrm>
            <a:off x="4357314" y="2043466"/>
            <a:ext cx="4723075" cy="31393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Task: to segment a brain lesion from MRI data</a:t>
            </a: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The </a:t>
            </a:r>
            <a:r>
              <a:rPr lang="en-US" sz="2200" dirty="0" err="1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orthosliceViewer</a:t>
            </a:r>
            <a:r>
              <a:rPr lang="en-US" sz="2200" dirty="0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()</a:t>
            </a:r>
            <a:r>
              <a:rPr lang="en-US" sz="2200" dirty="0">
                <a:ea typeface="SimSun" panose="02010600030101010101" pitchFamily="2" charset="-122"/>
              </a:rPr>
              <a:t> MATLAB function was used to visualize the volume to identify the regions of interest (ROI)</a:t>
            </a:r>
            <a:endParaRPr lang="it-IT" sz="220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54B1637-E32D-923A-C5AE-F71C5756BE3D}"/>
              </a:ext>
            </a:extLst>
          </p:cNvPr>
          <p:cNvGrpSpPr>
            <a:grpSpLocks/>
          </p:cNvGrpSpPr>
          <p:nvPr/>
        </p:nvGrpSpPr>
        <p:grpSpPr>
          <a:xfrm>
            <a:off x="63610" y="1366358"/>
            <a:ext cx="4389119" cy="4605072"/>
            <a:chOff x="63611" y="1366358"/>
            <a:chExt cx="4189828" cy="4493538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7578AB60-0C81-BECF-A2A8-819794C46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0F0F0"/>
                </a:clrFrom>
                <a:clrTo>
                  <a:srgbClr val="F0F0F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611" y="1366358"/>
              <a:ext cx="4189828" cy="4493538"/>
            </a:xfrm>
            <a:prstGeom prst="rect">
              <a:avLst/>
            </a:prstGeom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9A39D960-7444-1356-A34A-0622C7830776}"/>
                </a:ext>
              </a:extLst>
            </p:cNvPr>
            <p:cNvSpPr>
              <a:spLocks/>
            </p:cNvSpPr>
            <p:nvPr/>
          </p:nvSpPr>
          <p:spPr>
            <a:xfrm>
              <a:off x="1590260" y="2735248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FD6B8F72-8772-537F-295D-8D9B26F968F6}"/>
                </a:ext>
              </a:extLst>
            </p:cNvPr>
            <p:cNvSpPr>
              <a:spLocks/>
            </p:cNvSpPr>
            <p:nvPr/>
          </p:nvSpPr>
          <p:spPr>
            <a:xfrm>
              <a:off x="3625793" y="2735247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258FB127-DCA8-E31B-9C5A-EDEE5B75EF3B}"/>
                </a:ext>
              </a:extLst>
            </p:cNvPr>
            <p:cNvSpPr>
              <a:spLocks/>
            </p:cNvSpPr>
            <p:nvPr/>
          </p:nvSpPr>
          <p:spPr>
            <a:xfrm>
              <a:off x="1590260" y="5091970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816CA-2F07-C221-CA09-803DEDF8B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833BA2-D5BF-33B3-B168-7AEB396EF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Pipeline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B9D2983-C9AE-C5E0-476A-8E06D176C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72" y="1280159"/>
            <a:ext cx="4226716" cy="4843637"/>
          </a:xfrm>
        </p:spPr>
        <p:txBody>
          <a:bodyPr>
            <a:noAutofit/>
          </a:bodyPr>
          <a:lstStyle/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 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imcrop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(slice, [], window);</a:t>
            </a:r>
            <a:endParaRPr lang="en-US" sz="1400" b="1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filtered = medfilt2(slice);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cropped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im2double(filtered);</a:t>
            </a:r>
          </a:p>
          <a:p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0.50 &amp; 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 0.85;</a:t>
            </a: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label 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bwlabel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 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regionprops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(logical(</a:t>
            </a:r>
            <a:r>
              <a:rPr lang="en-US" sz="1400" b="1" dirty="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1400" b="1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'Solidity'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1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'Area’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density = [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stats.Solidity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 </a:t>
            </a: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area = [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stats.Area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density &gt; 0.6;</a:t>
            </a:r>
          </a:p>
          <a:p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max(area(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find(area ==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 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(label,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illed = </a:t>
            </a:r>
            <a:r>
              <a:rPr lang="en-US" sz="1400" b="1" i="0" dirty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imfill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(lesion, </a:t>
            </a:r>
            <a:r>
              <a:rPr lang="en-US" sz="1400" b="1" i="0" dirty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'holes’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1" dirty="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1400" b="1" i="0" dirty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egmented = overlay(slice, lesion, window);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D089D-F1BC-8A94-00F0-1D263B5E3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68" t="16411" r="9845" b="21215"/>
          <a:stretch/>
        </p:blipFill>
        <p:spPr>
          <a:xfrm>
            <a:off x="4156195" y="2596007"/>
            <a:ext cx="4806765" cy="2086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149D06-38B8-6360-19E2-E166E90568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13" t="7611" r="20035" b="11149"/>
          <a:stretch/>
        </p:blipFill>
        <p:spPr>
          <a:xfrm>
            <a:off x="5294325" y="3720554"/>
            <a:ext cx="2530503" cy="19239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62AE26-695C-FD5E-F6C2-9F7D045C0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99" t="7467" r="19700" b="11001"/>
          <a:stretch/>
        </p:blipFill>
        <p:spPr>
          <a:xfrm>
            <a:off x="5294324" y="3724660"/>
            <a:ext cx="2530503" cy="191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160D9-400F-6AD1-E5DF-6D30DF6B23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99" t="7370" r="19601" b="11266"/>
          <a:stretch/>
        </p:blipFill>
        <p:spPr>
          <a:xfrm>
            <a:off x="5294324" y="3720554"/>
            <a:ext cx="2530503" cy="19157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153179-958D-95A4-19AD-C4F87976F2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77" t="7210" r="19622" b="11501"/>
          <a:stretch/>
        </p:blipFill>
        <p:spPr>
          <a:xfrm>
            <a:off x="5294324" y="3730843"/>
            <a:ext cx="2530503" cy="19054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F1D20D-3844-F3E9-BE37-48BC65489E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964" t="13304" r="9337" b="19823"/>
          <a:stretch/>
        </p:blipFill>
        <p:spPr>
          <a:xfrm>
            <a:off x="4156195" y="2462492"/>
            <a:ext cx="4852833" cy="22155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59FD92-F346-0A2E-D85E-186FB7F67BAD}"/>
              </a:ext>
            </a:extLst>
          </p:cNvPr>
          <p:cNvSpPr/>
          <p:nvPr/>
        </p:nvSpPr>
        <p:spPr>
          <a:xfrm>
            <a:off x="134972" y="1280159"/>
            <a:ext cx="3975152" cy="292609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44444E-6 L -0.00035 -0.16667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-2.96296E-6 L -0.00104 0.05648 " pathEditMode="relative" rAng="0" ptsTypes="AA">
                                      <p:cBhvr>
                                        <p:cTn id="21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04" y="2870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6" presetClass="emph" presetSubtype="0" fill="hold" grpId="6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7037E-7 L -0.00035 -0.3044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05648 L -0.00209 0.13218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4005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1.11111E-6 L 0.0007 -0.30463 " pathEditMode="relative" rAng="0" ptsTypes="AA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"/>
                            </p:stCondLst>
                            <p:childTnLst>
                              <p:par>
                                <p:cTn id="38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42" presetClass="path" presetSubtype="0" accel="50000" decel="50000" fill="hold" grpId="8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8 0.13218 L -0.00209 0.29607 " pathEditMode="relative" rAng="0" ptsTypes="AA">
                                      <p:cBhvr>
                                        <p:cTn id="4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8125"/>
                                    </p:animMotion>
                                  </p:childTnLst>
                                </p:cTn>
                              </p:par>
                              <p:par>
                                <p:cTn id="44" presetID="6" presetClass="emph" presetSubtype="0" fill="hold" grpId="7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5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5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07407E-6 L -3.88889E-6 -0.15162 " pathEditMode="relative" rAng="0" ptsTypes="AA">
                                      <p:cBhvr>
                                        <p:cTn id="4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9120"/>
                                    </p:animMotion>
                                  </p:childTnLst>
                                </p:cTn>
                              </p:par>
                              <p:par>
                                <p:cTn id="48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42" presetClass="path" presetSubtype="0" accel="50000" decel="50000" fill="hold" grpId="9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209 0.29607 L -0.00018 0.41736 " pathEditMode="relative" rAng="0" ptsTypes="AA">
                                      <p:cBhvr>
                                        <p:cTn id="5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87" y="6065"/>
                                    </p:animMotion>
                                  </p:childTnLst>
                                </p:cTn>
                              </p:par>
                              <p:par>
                                <p:cTn id="54" presetID="6" presetClass="emph" presetSubtype="0" fill="hold" grpId="10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5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3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42" presetClass="path" presetSubtype="0" accel="50000" decel="50000" fill="hold" grpId="1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8 0.41736 L -0.00018 0.49213 " pathEditMode="relative" rAng="0" ptsTypes="AA">
                                      <p:cBhvr>
                                        <p:cTn id="5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42" presetClass="path" presetSubtype="0" accel="50000" decel="50000" fill="hold" grpId="12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017 0.49213 L 1.94444E-6 0.54954 " pathEditMode="relative" rAng="0" ptsTypes="AA">
                                      <p:cBhvr>
                                        <p:cTn id="6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52" y="3194"/>
                                    </p:animMotion>
                                  </p:childTnLst>
                                </p:cTn>
                              </p:par>
                              <p:par>
                                <p:cTn id="64" presetID="6" presetClass="emph" presetSubtype="0" fill="hold" grpId="13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5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66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4444E-6 -0.15162 L -0.00035 -0.30533 " pathEditMode="relative" rAng="0" ptsTypes="AA">
                                      <p:cBhvr>
                                        <p:cTn id="6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831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500"/>
                            </p:stCondLst>
                            <p:childTnLst>
                              <p:par>
                                <p:cTn id="69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42" presetClass="path" presetSubtype="0" accel="50000" decel="50000" fill="hold" grpId="14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8889E-6 0.54954 L 1.94444E-6 0.60139 " pathEditMode="relative" rAng="0" ptsTypes="AA">
                                      <p:cBhvr>
                                        <p:cTn id="7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2130"/>
                                    </p:animMotion>
                                  </p:childTnLst>
                                </p:cTn>
                              </p:par>
                              <p:par>
                                <p:cTn id="75" presetID="6" presetClass="emph" presetSubtype="0" fill="hold" grpId="15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7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7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500"/>
                            </p:stCondLst>
                            <p:childTnLst>
                              <p:par>
                                <p:cTn id="8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1" animBg="1"/>
      <p:bldP spid="4" grpId="2" animBg="1"/>
      <p:bldP spid="4" grpId="3" animBg="1"/>
      <p:bldP spid="4" grpId="6" animBg="1"/>
      <p:bldP spid="4" grpId="7" animBg="1"/>
      <p:bldP spid="4" grpId="8" animBg="1"/>
      <p:bldP spid="4" grpId="9" animBg="1"/>
      <p:bldP spid="4" grpId="10" animBg="1"/>
      <p:bldP spid="4" grpId="11" animBg="1"/>
      <p:bldP spid="4" grpId="12" animBg="1"/>
      <p:bldP spid="4" grpId="13" animBg="1"/>
      <p:bldP spid="4" grpId="14" animBg="1"/>
      <p:bldP spid="4" grpId="15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C30E2-A53C-78D6-73FA-86054282B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0D8828-86D7-C796-B1FA-654B6716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Noise Sensitivity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BDF7CE-B4B6-8C0A-7DAA-79BA3F55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620833"/>
            <a:ext cx="3178248" cy="4029323"/>
          </a:xfrm>
        </p:spPr>
        <p:txBody>
          <a:bodyPr anchor="ctr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Checking whether the introduction of a priori filters will benefit or not the performances of our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Median filtering was kept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Same experiment with averaging filter worsened the performance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91286E-73E3-851B-4C50-2DABE4D6E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94" y="1799448"/>
            <a:ext cx="6925753" cy="367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7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D3CAF-D534-A527-F094-61A888B81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83DC6-7708-6043-1C4C-D8819A1F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Dice </a:t>
            </a:r>
            <a:r>
              <a:rPr lang="it-IT" sz="3200" err="1">
                <a:latin typeface="+mj-lt"/>
              </a:rPr>
              <a:t>Coefficient</a:t>
            </a:r>
            <a:r>
              <a:rPr lang="it-IT" sz="3200">
                <a:latin typeface="+mj-lt"/>
              </a:rPr>
              <a:t> </a:t>
            </a:r>
            <a:r>
              <a:rPr lang="it-IT" sz="3200" err="1">
                <a:latin typeface="+mj-lt"/>
              </a:rPr>
              <a:t>Comparison</a:t>
            </a:r>
            <a:endParaRPr lang="it-IT" sz="3200" dirty="0">
              <a:latin typeface="+mj-lt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F5144AB-F013-9D97-FEC0-CD5BB648A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0493" y="1468216"/>
            <a:ext cx="5921448" cy="4441086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891E6E-81F1-3B98-25F2-71D5507B814A}"/>
              </a:ext>
            </a:extLst>
          </p:cNvPr>
          <p:cNvSpPr txBox="1">
            <a:spLocks/>
          </p:cNvSpPr>
          <p:nvPr/>
        </p:nvSpPr>
        <p:spPr>
          <a:xfrm>
            <a:off x="288521" y="2128631"/>
            <a:ext cx="3178248" cy="345209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Manual segmentation for reference as ground truth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Effect of local operators: gamma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Difference with Otsu thresholding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924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577D5-334E-EB09-2694-F01CD3FAE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cross section of a human brain">
            <a:extLst>
              <a:ext uri="{FF2B5EF4-FFF2-40B4-BE49-F238E27FC236}">
                <a16:creationId xmlns:a16="http://schemas.microsoft.com/office/drawing/2014/main" id="{C5255A91-C4C2-7171-902F-D1CE1348F2B0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2000" y="1368628"/>
            <a:ext cx="4487289" cy="4665760"/>
          </a:xfrm>
          <a:prstGeom prst="rect">
            <a:avLst/>
          </a:prstGeom>
        </p:spPr>
      </p:pic>
      <p:sp>
        <p:nvSpPr>
          <p:cNvPr id="2" name="Titolo 1">
            <a:extLst>
              <a:ext uri="{FF2B5EF4-FFF2-40B4-BE49-F238E27FC236}">
                <a16:creationId xmlns:a16="http://schemas.microsoft.com/office/drawing/2014/main" id="{851C8139-6F94-E94B-515F-C727A294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Command-Line Interface (CLI)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699E07-BF87-7860-6D12-B81EAB5E4996}"/>
              </a:ext>
            </a:extLst>
          </p:cNvPr>
          <p:cNvSpPr txBox="1"/>
          <p:nvPr/>
        </p:nvSpPr>
        <p:spPr>
          <a:xfrm>
            <a:off x="313041" y="2483833"/>
            <a:ext cx="4266001" cy="230832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the plane of interest (enter to quit): axial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to add (enter if none): salt &amp; pepper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level: 0.1</a:t>
            </a:r>
            <a:endParaRPr lang="it-IT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12" name="Immagine 11">
            <a:extLst>
              <a:ext uri="{FF2B5EF4-FFF2-40B4-BE49-F238E27FC236}">
                <a16:creationId xmlns:a16="http://schemas.microsoft.com/office/drawing/2014/main" id="{1DE4F780-A5A5-4DDB-C4F9-78FCE478748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149" y="1368628"/>
            <a:ext cx="4514709" cy="4665760"/>
          </a:xfrm>
          <a:prstGeom prst="rect">
            <a:avLst/>
          </a:prstGeom>
        </p:spPr>
      </p:pic>
      <p:pic>
        <p:nvPicPr>
          <p:cNvPr id="7" name="Picture 6" descr="A green and black pixelated background&#10;&#10;Description automatically generated">
            <a:extLst>
              <a:ext uri="{FF2B5EF4-FFF2-40B4-BE49-F238E27FC236}">
                <a16:creationId xmlns:a16="http://schemas.microsoft.com/office/drawing/2014/main" id="{6BC0D7A6-FBDE-1F79-220E-25939909458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69438" y="1368628"/>
            <a:ext cx="4489851" cy="4665760"/>
          </a:xfrm>
          <a:prstGeom prst="rect">
            <a:avLst/>
          </a:prstGeom>
        </p:spPr>
      </p:pic>
      <p:pic>
        <p:nvPicPr>
          <p:cNvPr id="6" name="Picture 5" descr="A cross section of a human brain&#10;&#10;Description automatically generated">
            <a:extLst>
              <a:ext uri="{FF2B5EF4-FFF2-40B4-BE49-F238E27FC236}">
                <a16:creationId xmlns:a16="http://schemas.microsoft.com/office/drawing/2014/main" id="{7118AD90-F7B1-4673-EC75-747CFF5C10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59714" y="1557519"/>
            <a:ext cx="8899575" cy="428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5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116</TotalTime>
  <Words>257</Words>
  <Application>Microsoft Office PowerPoint</Application>
  <PresentationFormat>On-screen Show (4:3)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Courier New</vt:lpstr>
      <vt:lpstr>Wingdings</vt:lpstr>
      <vt:lpstr>POLI</vt:lpstr>
      <vt:lpstr>Titolo presentazione sottotitolo</vt:lpstr>
      <vt:lpstr>Introduction</vt:lpstr>
      <vt:lpstr>Pipeline</vt:lpstr>
      <vt:lpstr>Noise Sensitivity Analysis</vt:lpstr>
      <vt:lpstr>Dice Coefficient Comparison</vt:lpstr>
      <vt:lpstr>Command-Line Interface (CLI)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Maurizio Tirabassi</cp:lastModifiedBy>
  <cp:revision>6</cp:revision>
  <dcterms:created xsi:type="dcterms:W3CDTF">2015-05-26T12:27:57Z</dcterms:created>
  <dcterms:modified xsi:type="dcterms:W3CDTF">2024-01-11T20:19:37Z</dcterms:modified>
</cp:coreProperties>
</file>